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Today I am going to discuss about the fall of Nokia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Intended audience are Managers attending a seminar on industry disruptions and its impacts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a587c1f0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a587c1f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a3cf0d7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a3cf0d7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Once upon a time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</a:t>
            </a:r>
            <a:r>
              <a:rPr lang="en"/>
              <a:t>Nokia , a finnish MNC was found in 1865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It was named after a small town named Nokia in Finland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Started as a pulp manufacturer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a3cf0d78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a3cf0d78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In mid-late 20th century diversified into 4 major businesses: forestry, cable, rubber and electronics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In late 20th century it started acquiring many companies related to manufacturing mobile and computers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It strategized itself to be a major telecom manufacturer and focused on mobile and telecom manufacturing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These ventures led to a huge success and then it later started “Symbian” an inhouse operating system for its mobiles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By early 2000, it became the largest manufacturer of mobile phones in the world and maintained its dominance in the next couple of years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ae6aadcd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ae6aadcd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On June 29, 2007 Steve Jobs released the 1st generation iphone and iOS.  This started a major disruption in mobile device industry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Soon after another wave of disruption came from open source platform Android, when it released Gingerbread in 2010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These two mobile platforms created a huge makeshift in the mobile industry in the following years to come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ae6aadcd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ae6aadcd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This led to the start of Nokia’s downfall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There is no one reason for the downfall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Lack of robustness in its symbian platform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&gt;Ignoring the next wave of smart phone/touch screen devices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&gt;Combined with advanced features on iOS and Android platforms caused huge havoc for Nokia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ae6aadcd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ae6aadcd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 sales of Nokia phones started to go south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 rise of iOS and Android was inversely proportional to that of fall of Nokia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Nokia was late to identify these disruptions and adapt to them and was left behind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ae6aadcd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ae6aadcd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It saw an opportunity to bounce back when Microsoft purchased its mobile division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This proved to be of no luck for the big old mobile device manufacturer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 idea of Hardware from Nokia and Software from Microsoft seemed great on paper, but it was soon realized to be futile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Moreover </a:t>
            </a:r>
            <a:r>
              <a:rPr lang="en"/>
              <a:t>Bureaucracy</a:t>
            </a:r>
            <a:r>
              <a:rPr lang="en"/>
              <a:t> in the firm meant it suppressed the innovative minds and led to many of its employees leave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ae6aadcd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ae6aadcd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Soon this led to one of the biggest disasters for Microsoft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Microsoft realized that this model is not profitable and eventually had</a:t>
            </a:r>
            <a:r>
              <a:rPr lang="en"/>
              <a:t> to write off Nokia purchase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The company was later sold to HMD global for a loss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And ever since that day, Nokia became a case study at many schools, and pushed companies like Microsoft to relook into their work culture and innovation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a587c1f0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a587c1f0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medium.com/multiplier-magazine/why-did-nokia-fail-81110d981787" TargetMode="External"/><Relationship Id="rId4" Type="http://schemas.openxmlformats.org/officeDocument/2006/relationships/hyperlink" Target="https://medium.com/multiplier-magazine/why-did-nokia-fail-81110d981787" TargetMode="External"/><Relationship Id="rId11" Type="http://schemas.openxmlformats.org/officeDocument/2006/relationships/hyperlink" Target="https://www.slideshare.net/mnsambit/nokia-case-study-52866723" TargetMode="External"/><Relationship Id="rId10" Type="http://schemas.openxmlformats.org/officeDocument/2006/relationships/hyperlink" Target="https://www.zdnet.com/article/nokia-reinvented-decline-resurrection-and-how-ceos-get-trapped/" TargetMode="External"/><Relationship Id="rId9" Type="http://schemas.openxmlformats.org/officeDocument/2006/relationships/hyperlink" Target="https://news.microsoft.com/announcement/satya-nadella-named-ceo/" TargetMode="External"/><Relationship Id="rId5" Type="http://schemas.openxmlformats.org/officeDocument/2006/relationships/hyperlink" Target="https://www.zdnet.com/article/nokia-reinvented-decline-resurrection-and-how-ceos-get-trapped/" TargetMode="External"/><Relationship Id="rId6" Type="http://schemas.openxmlformats.org/officeDocument/2006/relationships/hyperlink" Target="https://buzzhawker.com/5-big-barriers-that-will-prevent-nokia-from-becoming-the-market-leader-again/" TargetMode="External"/><Relationship Id="rId7" Type="http://schemas.openxmlformats.org/officeDocument/2006/relationships/hyperlink" Target="https://mhealthinsight.com/2010/01/05/2000-2009-the-nokia-decade-but-why-should-it-stop-there/" TargetMode="External"/><Relationship Id="rId8" Type="http://schemas.openxmlformats.org/officeDocument/2006/relationships/hyperlink" Target="https://mhealthinsight.com/2010/01/05/2000-2009-the-nokia-decade-but-why-should-it-stop-ther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68550" y="165025"/>
            <a:ext cx="7374000" cy="9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The fall of Nokia mobile</a:t>
            </a:r>
            <a:endParaRPr sz="41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323975" y="3285475"/>
            <a:ext cx="76293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By Aditya Mengani</a:t>
            </a:r>
            <a:endParaRPr sz="2100"/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Intended Audience: Managers attending a seminar on industry disruptions and its impacts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      				Tuesday 4 pm, 30-June-2020</a:t>
            </a:r>
            <a:endParaRPr sz="21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875" y="1012050"/>
            <a:ext cx="4667125" cy="227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References</a:t>
            </a:r>
            <a:endParaRPr sz="1900"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85750" lvl="0" marL="457200" rtl="0" algn="l">
              <a:spcBef>
                <a:spcPts val="160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https://medium.com/multiplier-magazine/why-did-nokia-fail-81110d98178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7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https://www.zdnet.com/article/nokia-reinvented-decline-resurrection-and-how-ceos-get-trapped/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5-big-barriers-that-will-prevent-nokia-from-becoming-the-market-leader-again</a:t>
            </a:r>
            <a:endParaRPr sz="900" u="sng">
              <a:solidFill>
                <a:schemeClr val="hlink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7"/>
              </a:rPr>
              <a:t>https://mhealthinsight.com/2010/01/05/2000-2009-the-nokia-decade-but-why-should-it-stop-there/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8"/>
              </a:rPr>
              <a:t>https://mhealthinsight.com/2010/01/05/2000-2009-the-nokia-decade-but-why-should-it-stop-there/</a:t>
            </a:r>
            <a:endParaRPr sz="900" u="sng">
              <a:solidFill>
                <a:schemeClr val="hlink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accent5"/>
                </a:solidFill>
                <a:hlinkClick r:id="rId9"/>
              </a:rPr>
              <a:t>https://news.microsoft.com/announcement/satya-nadella-named-ceo/</a:t>
            </a:r>
            <a:endParaRPr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10"/>
              </a:rPr>
              <a:t>https://www.zdnet.com/article/nokia-reinvented-decline-resurrection-and-how-ceos-get-trapped/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❏"/>
            </a:pPr>
            <a:r>
              <a:rPr lang="en" sz="900" u="sng">
                <a:solidFill>
                  <a:schemeClr val="hlink"/>
                </a:solidFill>
                <a:hlinkClick r:id="rId11"/>
              </a:rPr>
              <a:t>https://www.slideshare.net/mnsambit/nokia-case-study-52866723</a:t>
            </a:r>
            <a:endParaRPr sz="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Once upon a time...</a:t>
            </a:r>
            <a:endParaRPr sz="19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4175" y="901400"/>
            <a:ext cx="5000876" cy="381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26525"/>
            <a:ext cx="8520600" cy="3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</a:t>
            </a:r>
            <a:r>
              <a:rPr lang="en" sz="1900"/>
              <a:t>nd every day ...</a:t>
            </a:r>
            <a:endParaRPr sz="1900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50" y="833475"/>
            <a:ext cx="8813301" cy="421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75100"/>
            <a:ext cx="8520600" cy="3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Until one day ...</a:t>
            </a:r>
            <a:endParaRPr sz="19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50" y="904900"/>
            <a:ext cx="3235125" cy="360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2850" y="1432288"/>
            <a:ext cx="5057525" cy="227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</a:t>
            </a:r>
            <a:r>
              <a:rPr lang="en" sz="1900"/>
              <a:t>nd because of this</a:t>
            </a:r>
            <a:endParaRPr sz="100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300" y="1073025"/>
            <a:ext cx="755501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And because of this</a:t>
            </a:r>
            <a:endParaRPr sz="1900"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50" y="1132900"/>
            <a:ext cx="4414049" cy="30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400" y="1132900"/>
            <a:ext cx="4288776" cy="30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Until finally...</a:t>
            </a:r>
            <a:endParaRPr sz="1500"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400" y="1017725"/>
            <a:ext cx="548639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94175"/>
            <a:ext cx="8520600" cy="3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and ever since that day ...</a:t>
            </a:r>
            <a:endParaRPr sz="1900"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00" y="707900"/>
            <a:ext cx="5249899" cy="417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400" y="2571750"/>
            <a:ext cx="3457574" cy="23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548175" y="1901725"/>
            <a:ext cx="8520600" cy="10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Moral of the Story : It is not only what we do, but also what we do not do, for which we are accountable - Moli’ere</a:t>
            </a:r>
            <a:endParaRPr i="1" sz="19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 </a:t>
            </a:r>
            <a:r>
              <a:rPr lang="en" sz="1900"/>
              <a:t>Questions?? Thank you !!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